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8" r:id="rId2"/>
    <p:sldId id="266" r:id="rId3"/>
    <p:sldId id="259" r:id="rId4"/>
    <p:sldId id="263" r:id="rId5"/>
    <p:sldId id="265" r:id="rId6"/>
    <p:sldId id="260"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5294" autoAdjust="0"/>
  </p:normalViewPr>
  <p:slideViewPr>
    <p:cSldViewPr snapToGrid="0">
      <p:cViewPr varScale="1">
        <p:scale>
          <a:sx n="113" d="100"/>
          <a:sy n="113" d="100"/>
        </p:scale>
        <p:origin x="-104" y="-272"/>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10/26/20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10/26/20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10/26/20</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2616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55A74-0919-413E-865C-E0E8D1722ED7}" type="datetime1">
              <a:rPr lang="en-US" smtClean="0"/>
              <a:pPr/>
              <a:t>10/26/20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160704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5BFE46A-5893-4F80-829A-F37AF8AAC03B}" type="datetime1">
              <a:rPr lang="en-US" smtClean="0"/>
              <a:pPr/>
              <a:t>10/26/20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en-US"/>
              <a:t>Add a footer</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9CD8D479-8942-46E8-A226-A4E01F7A105C}"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63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10/26/20</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D1B487-36FD-4CED-B07A-1A81FC6540B1}" type="datetime1">
              <a:rPr lang="en-US" smtClean="0"/>
              <a:pPr/>
              <a:t>10/26/20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189294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10/26/20</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9488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A66BA0-BF77-43AC-894A-20AD8220B887}" type="datetime1">
              <a:rPr lang="en-US" smtClean="0"/>
              <a:pPr/>
              <a:t>10/26/20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241559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C81B4D-F060-418E-A958-B2BDC1A258F8}" type="datetime1">
              <a:rPr lang="en-US" smtClean="0"/>
              <a:pPr/>
              <a:t>10/26/20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t>‹#›</a:t>
            </a:fld>
            <a:endParaRPr lang="en-US" dirty="0"/>
          </a:p>
        </p:txBody>
      </p:sp>
    </p:spTree>
    <p:extLst>
      <p:ext uri="{BB962C8B-B14F-4D97-AF65-F5344CB8AC3E}">
        <p14:creationId xmlns:p14="http://schemas.microsoft.com/office/powerpoint/2010/main" val="260947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86AC23-C97B-41FB-9B89-C7FE0FB631CA}" type="datetime1">
              <a:rPr lang="en-US" smtClean="0"/>
              <a:pPr/>
              <a:t>10/26/20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114381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C81B9673-AC7F-4F1F-84E4-F0E5EAAE106D}" type="datetime1">
              <a:rPr lang="en-US" smtClean="0"/>
              <a:pPr/>
              <a:t>10/26/20</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325746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A2A3310-D664-4933-9402-AB5DB0887727}" type="datetime1">
              <a:rPr lang="en-US" smtClean="0"/>
              <a:pPr/>
              <a:t>10/26/20</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r>
              <a:rPr lang="en-US"/>
              <a:t>Add a footer</a:t>
            </a:r>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9CD8D479-8942-46E8-A226-A4E01F7A105C}" type="slidenum">
              <a:rPr lang="en-US" smtClean="0"/>
              <a:t>‹#›</a:t>
            </a:fld>
            <a:endParaRPr lang="en-US"/>
          </a:p>
        </p:txBody>
      </p:sp>
    </p:spTree>
    <p:extLst>
      <p:ext uri="{BB962C8B-B14F-4D97-AF65-F5344CB8AC3E}">
        <p14:creationId xmlns:p14="http://schemas.microsoft.com/office/powerpoint/2010/main" val="59331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1447A63-5E3D-469C-A0D1-119323F4F95E}" type="datetime1">
              <a:rPr lang="en-US" smtClean="0"/>
              <a:pPr/>
              <a:t>10/26/20</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r>
              <a:rPr lang="en-US"/>
              <a:t>Add a footer</a:t>
            </a:r>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9CD8D479-8942-46E8-A226-A4E01F7A105C}" type="slidenum">
              <a:rPr lang="en-US" smtClean="0"/>
              <a:t>‹#›</a:t>
            </a:fld>
            <a:endParaRPr lang="en-US"/>
          </a:p>
        </p:txBody>
      </p:sp>
    </p:spTree>
    <p:extLst>
      <p:ext uri="{BB962C8B-B14F-4D97-AF65-F5344CB8AC3E}">
        <p14:creationId xmlns:p14="http://schemas.microsoft.com/office/powerpoint/2010/main" val="59226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1E56E745-E731-42F7-BC46-83DD513FC98F}" type="datetime1">
              <a:rPr lang="en-US" smtClean="0"/>
              <a:pPr/>
              <a:t>10/26/20</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r>
              <a:rPr lang="en-US"/>
              <a:t>Add a footer</a:t>
            </a:r>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9CD8D479-8942-46E8-A226-A4E01F7A105C}"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FDF7B970-03FA-40D7-9061-6D0B04F9B9F9}"/>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940020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am02.safelinks.protection.outlook.com/?url=https://www.youtube.com/watch?v=wd-QnKlfZHI&amp;data=02%7C01%7Chmtownsend@ccri.edu%7C2b99fbf9521849a8cb3d08d7c91a7dad%7Caf75351b37eb4405bf7a7327cec380a5%7C0%7C0%7C637198987932184326&amp;sdata=pqV66qpmSJ9GbBYRC0tUrAVo8SvebD6Ja3kMENvXJAQ=&amp;reserved=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od7LLHBHb4" TargetMode="External"/><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hyperlink" Target="https://www.youtube.com/watch?v=hTC1eNTBXv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W7F0jZgdc8A" TargetMode="Externa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A4TRXFGV8Bg" TargetMode="Externa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89075" y="1023867"/>
            <a:ext cx="4605009" cy="3349641"/>
          </a:xfrm>
        </p:spPr>
        <p:txBody>
          <a:bodyPr/>
          <a:lstStyle/>
          <a:p>
            <a:r>
              <a:rPr lang="en-US" dirty="0"/>
              <a:t>Invertebrates Lab</a:t>
            </a:r>
            <a:br>
              <a:rPr lang="en-US" dirty="0"/>
            </a:br>
            <a:endParaRPr 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90C718-E99A-42F6-9E9F-4C1D69513B53}"/>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 xmlns:a16="http://schemas.microsoft.com/office/drawing/2014/main" id="{8E44A0D7-BE73-4B2F-B25E-684EE303C538}"/>
              </a:ext>
            </a:extLst>
          </p:cNvPr>
          <p:cNvSpPr>
            <a:spLocks noGrp="1"/>
          </p:cNvSpPr>
          <p:nvPr>
            <p:ph idx="1"/>
          </p:nvPr>
        </p:nvSpPr>
        <p:spPr/>
        <p:txBody>
          <a:bodyPr/>
          <a:lstStyle/>
          <a:p>
            <a:r>
              <a:rPr lang="en-US" dirty="0"/>
              <a:t>Refer to the animal diagrams below when answering the questions on the lab report.  Some of the things should be familiar because you already saw them in lecture (symmetry, coelom).  You see them twice because they are important!</a:t>
            </a:r>
          </a:p>
          <a:p>
            <a:r>
              <a:rPr lang="en-US" dirty="0"/>
              <a:t>Read the background section of the worksheet and watch the the videos associated with each section.  Take a look at the dissection diagrams below before you complete the lab sections on those organisms.</a:t>
            </a:r>
          </a:p>
          <a:p>
            <a:r>
              <a:rPr lang="en-US" dirty="0"/>
              <a:t>Complete the summary chart at the end of the lab worksheet.  Make sure you follow the instructions on the worksheet.</a:t>
            </a:r>
          </a:p>
          <a:p>
            <a:pPr marL="0" indent="0">
              <a:buNone/>
            </a:pPr>
            <a:endParaRPr lang="en-US" dirty="0"/>
          </a:p>
        </p:txBody>
      </p:sp>
    </p:spTree>
    <p:extLst>
      <p:ext uri="{BB962C8B-B14F-4D97-AF65-F5344CB8AC3E}">
        <p14:creationId xmlns:p14="http://schemas.microsoft.com/office/powerpoint/2010/main" val="233291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F1488F-CAD4-4DEC-A6C8-E18090120DC8}"/>
              </a:ext>
            </a:extLst>
          </p:cNvPr>
          <p:cNvSpPr>
            <a:spLocks noGrp="1"/>
          </p:cNvSpPr>
          <p:nvPr>
            <p:ph type="title"/>
          </p:nvPr>
        </p:nvSpPr>
        <p:spPr/>
        <p:txBody>
          <a:bodyPr/>
          <a:lstStyle/>
          <a:p>
            <a:r>
              <a:rPr lang="en-US" dirty="0"/>
              <a:t>Video 1 </a:t>
            </a:r>
            <a:r>
              <a:rPr lang="mr-IN" dirty="0"/>
              <a:t>–</a:t>
            </a:r>
            <a:r>
              <a:rPr lang="en-US" dirty="0"/>
              <a:t> Animals—what do they all have in common?</a:t>
            </a:r>
          </a:p>
        </p:txBody>
      </p:sp>
      <p:sp>
        <p:nvSpPr>
          <p:cNvPr id="3" name="Content Placeholder 2">
            <a:extLst>
              <a:ext uri="{FF2B5EF4-FFF2-40B4-BE49-F238E27FC236}">
                <a16:creationId xmlns="" xmlns:a16="http://schemas.microsoft.com/office/drawing/2014/main" id="{AAB8EB5E-C6C4-444C-9B93-DBB2D36D8738}"/>
              </a:ext>
            </a:extLst>
          </p:cNvPr>
          <p:cNvSpPr>
            <a:spLocks noGrp="1"/>
          </p:cNvSpPr>
          <p:nvPr>
            <p:ph idx="1"/>
          </p:nvPr>
        </p:nvSpPr>
        <p:spPr/>
        <p:txBody>
          <a:bodyPr/>
          <a:lstStyle/>
          <a:p>
            <a:r>
              <a:rPr lang="en-US" dirty="0"/>
              <a:t> </a:t>
            </a:r>
            <a:r>
              <a:rPr lang="en-US" dirty="0">
                <a:hlinkClick r:id="rId2" tooltip="Original URL: https://www.youtube.com/watch?v=wd-QnKlfZHI. Click or tap if you trust this link."/>
              </a:rPr>
              <a:t>https://www.youtube.com/watch?v=wd-QnKlfZHI</a:t>
            </a:r>
            <a:endParaRPr lang="en-US" dirty="0"/>
          </a:p>
        </p:txBody>
      </p:sp>
    </p:spTree>
    <p:extLst>
      <p:ext uri="{BB962C8B-B14F-4D97-AF65-F5344CB8AC3E}">
        <p14:creationId xmlns:p14="http://schemas.microsoft.com/office/powerpoint/2010/main" val="27703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F3FB90-4390-4834-8AB2-F23DB4794D20}"/>
              </a:ext>
            </a:extLst>
          </p:cNvPr>
          <p:cNvSpPr>
            <a:spLocks noGrp="1"/>
          </p:cNvSpPr>
          <p:nvPr>
            <p:ph type="title"/>
          </p:nvPr>
        </p:nvSpPr>
        <p:spPr>
          <a:xfrm>
            <a:off x="5589155" y="602981"/>
            <a:ext cx="5148118" cy="1560716"/>
          </a:xfrm>
        </p:spPr>
        <p:txBody>
          <a:bodyPr/>
          <a:lstStyle/>
          <a:p>
            <a:r>
              <a:rPr lang="en-US" dirty="0"/>
              <a:t>Video 2 - Hydra</a:t>
            </a:r>
          </a:p>
        </p:txBody>
      </p:sp>
      <p:sp>
        <p:nvSpPr>
          <p:cNvPr id="3" name="Content Placeholder 2">
            <a:extLst>
              <a:ext uri="{FF2B5EF4-FFF2-40B4-BE49-F238E27FC236}">
                <a16:creationId xmlns="" xmlns:a16="http://schemas.microsoft.com/office/drawing/2014/main" id="{60F12858-EB56-42FA-BA96-5A2844E7D7A0}"/>
              </a:ext>
            </a:extLst>
          </p:cNvPr>
          <p:cNvSpPr>
            <a:spLocks noGrp="1"/>
          </p:cNvSpPr>
          <p:nvPr>
            <p:ph idx="1"/>
          </p:nvPr>
        </p:nvSpPr>
        <p:spPr>
          <a:xfrm>
            <a:off x="5773883" y="2623127"/>
            <a:ext cx="5910118" cy="3651504"/>
          </a:xfrm>
        </p:spPr>
        <p:txBody>
          <a:bodyPr/>
          <a:lstStyle/>
          <a:p>
            <a:r>
              <a:rPr lang="en-US" dirty="0"/>
              <a:t>https://www.youtube.com/watch?v=jnD_YitEk5M</a:t>
            </a:r>
          </a:p>
        </p:txBody>
      </p:sp>
      <p:pic>
        <p:nvPicPr>
          <p:cNvPr id="4" name="Picture 3" descr="Description: http://serc.carleton.edu/images/eslabs/corals/hydra_anatomy.gif"/>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8636" cy="6858000"/>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val="381258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F3FB90-4390-4834-8AB2-F23DB4794D20}"/>
              </a:ext>
            </a:extLst>
          </p:cNvPr>
          <p:cNvSpPr>
            <a:spLocks noGrp="1"/>
          </p:cNvSpPr>
          <p:nvPr>
            <p:ph type="title"/>
          </p:nvPr>
        </p:nvSpPr>
        <p:spPr>
          <a:xfrm>
            <a:off x="6535881" y="579890"/>
            <a:ext cx="5217391" cy="1560716"/>
          </a:xfrm>
        </p:spPr>
        <p:txBody>
          <a:bodyPr/>
          <a:lstStyle/>
          <a:p>
            <a:r>
              <a:rPr lang="en-US" dirty="0"/>
              <a:t>Video 3 – Planaria</a:t>
            </a:r>
          </a:p>
        </p:txBody>
      </p:sp>
      <p:sp>
        <p:nvSpPr>
          <p:cNvPr id="3" name="Content Placeholder 2">
            <a:extLst>
              <a:ext uri="{FF2B5EF4-FFF2-40B4-BE49-F238E27FC236}">
                <a16:creationId xmlns="" xmlns:a16="http://schemas.microsoft.com/office/drawing/2014/main" id="{60F12858-EB56-42FA-BA96-5A2844E7D7A0}"/>
              </a:ext>
            </a:extLst>
          </p:cNvPr>
          <p:cNvSpPr>
            <a:spLocks noGrp="1"/>
          </p:cNvSpPr>
          <p:nvPr>
            <p:ph idx="1"/>
          </p:nvPr>
        </p:nvSpPr>
        <p:spPr>
          <a:xfrm>
            <a:off x="6143336" y="2484582"/>
            <a:ext cx="6048664" cy="3651504"/>
          </a:xfrm>
        </p:spPr>
        <p:txBody>
          <a:bodyPr/>
          <a:lstStyle/>
          <a:p>
            <a:r>
              <a:rPr lang="en-US" dirty="0">
                <a:hlinkClick r:id="rId2"/>
              </a:rPr>
              <a:t>https://www.youtube.com/watch?v=hTC1eNTBXvE</a:t>
            </a:r>
            <a:endParaRPr lang="en-US" dirty="0"/>
          </a:p>
          <a:p>
            <a:r>
              <a:rPr lang="en-US" dirty="0">
                <a:hlinkClick r:id="rId3"/>
              </a:rPr>
              <a:t>https://www.youtube.com/watch?v=Xod7LLHBHb4</a:t>
            </a:r>
            <a:endParaRPr lang="en-US" dirty="0"/>
          </a:p>
          <a:p>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78366" y="122642"/>
            <a:ext cx="6063817" cy="6077267"/>
          </a:xfrm>
          <a:prstGeom prst="rect">
            <a:avLst/>
          </a:prstGeom>
          <a:noFill/>
          <a:ln w="12700" cmpd="sng">
            <a:solidFill>
              <a:srgbClr val="000000"/>
            </a:solidFill>
            <a:miter lim="800000"/>
            <a:headEnd/>
            <a:tailEnd/>
          </a:ln>
          <a:effectLst/>
        </p:spPr>
      </p:pic>
    </p:spTree>
    <p:extLst>
      <p:ext uri="{BB962C8B-B14F-4D97-AF65-F5344CB8AC3E}">
        <p14:creationId xmlns:p14="http://schemas.microsoft.com/office/powerpoint/2010/main" val="33298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20C6F5-72EF-4E0A-BEBC-22B2440D0E1A}"/>
              </a:ext>
            </a:extLst>
          </p:cNvPr>
          <p:cNvSpPr>
            <a:spLocks noGrp="1"/>
          </p:cNvSpPr>
          <p:nvPr>
            <p:ph type="title"/>
          </p:nvPr>
        </p:nvSpPr>
        <p:spPr>
          <a:xfrm>
            <a:off x="335974" y="0"/>
            <a:ext cx="4974936" cy="1560716"/>
          </a:xfrm>
        </p:spPr>
        <p:txBody>
          <a:bodyPr/>
          <a:lstStyle/>
          <a:p>
            <a:r>
              <a:rPr lang="en-US" dirty="0"/>
              <a:t>Video 4 – Crayfish </a:t>
            </a:r>
          </a:p>
        </p:txBody>
      </p:sp>
      <p:sp>
        <p:nvSpPr>
          <p:cNvPr id="3" name="Content Placeholder 2">
            <a:extLst>
              <a:ext uri="{FF2B5EF4-FFF2-40B4-BE49-F238E27FC236}">
                <a16:creationId xmlns="" xmlns:a16="http://schemas.microsoft.com/office/drawing/2014/main" id="{99889D85-EB6D-4345-9E1E-593DFDA9CAFB}"/>
              </a:ext>
            </a:extLst>
          </p:cNvPr>
          <p:cNvSpPr>
            <a:spLocks noGrp="1"/>
          </p:cNvSpPr>
          <p:nvPr>
            <p:ph idx="1"/>
          </p:nvPr>
        </p:nvSpPr>
        <p:spPr>
          <a:xfrm>
            <a:off x="5796973" y="118767"/>
            <a:ext cx="6395027" cy="781778"/>
          </a:xfrm>
        </p:spPr>
        <p:txBody>
          <a:bodyPr/>
          <a:lstStyle/>
          <a:p>
            <a:r>
              <a:rPr lang="en-US" dirty="0">
                <a:hlinkClick r:id="rId2"/>
              </a:rPr>
              <a:t>https://www.youtube.com/watch?v=W7F0jZgdc8A</a:t>
            </a:r>
            <a:endParaRPr lang="en-US" dirty="0"/>
          </a:p>
          <a:p>
            <a:endParaRPr lang="en-US" dirty="0"/>
          </a:p>
        </p:txBody>
      </p:sp>
      <p:pic>
        <p:nvPicPr>
          <p:cNvPr id="7" name="Picture 6">
            <a:extLst>
              <a:ext uri="{FF2B5EF4-FFF2-40B4-BE49-F238E27FC236}">
                <a16:creationId xmlns="" xmlns:a16="http://schemas.microsoft.com/office/drawing/2014/main" id="{FBE00C7C-D1DB-4388-8803-DC5E408274E2}"/>
              </a:ext>
            </a:extLst>
          </p:cNvPr>
          <p:cNvPicPr>
            <a:picLocks noChangeAspect="1"/>
          </p:cNvPicPr>
          <p:nvPr/>
        </p:nvPicPr>
        <p:blipFill>
          <a:blip r:embed="rId3"/>
          <a:stretch>
            <a:fillRect/>
          </a:stretch>
        </p:blipFill>
        <p:spPr>
          <a:xfrm>
            <a:off x="246689" y="1026835"/>
            <a:ext cx="9763220" cy="5731552"/>
          </a:xfrm>
          <a:prstGeom prst="rect">
            <a:avLst/>
          </a:prstGeom>
        </p:spPr>
      </p:pic>
    </p:spTree>
    <p:extLst>
      <p:ext uri="{BB962C8B-B14F-4D97-AF65-F5344CB8AC3E}">
        <p14:creationId xmlns:p14="http://schemas.microsoft.com/office/powerpoint/2010/main" val="115116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F3FB90-4390-4834-8AB2-F23DB4794D20}"/>
              </a:ext>
            </a:extLst>
          </p:cNvPr>
          <p:cNvSpPr>
            <a:spLocks noGrp="1"/>
          </p:cNvSpPr>
          <p:nvPr>
            <p:ph type="title"/>
          </p:nvPr>
        </p:nvSpPr>
        <p:spPr>
          <a:xfrm>
            <a:off x="6593609" y="-89745"/>
            <a:ext cx="5598391" cy="1560716"/>
          </a:xfrm>
        </p:spPr>
        <p:txBody>
          <a:bodyPr/>
          <a:lstStyle/>
          <a:p>
            <a:r>
              <a:rPr lang="en-US"/>
              <a:t>Video 5 - Daphnia</a:t>
            </a:r>
            <a:endParaRPr lang="en-US" dirty="0"/>
          </a:p>
        </p:txBody>
      </p:sp>
      <p:sp>
        <p:nvSpPr>
          <p:cNvPr id="3" name="Content Placeholder 2">
            <a:extLst>
              <a:ext uri="{FF2B5EF4-FFF2-40B4-BE49-F238E27FC236}">
                <a16:creationId xmlns="" xmlns:a16="http://schemas.microsoft.com/office/drawing/2014/main" id="{60F12858-EB56-42FA-BA96-5A2844E7D7A0}"/>
              </a:ext>
            </a:extLst>
          </p:cNvPr>
          <p:cNvSpPr>
            <a:spLocks noGrp="1"/>
          </p:cNvSpPr>
          <p:nvPr>
            <p:ph idx="1"/>
          </p:nvPr>
        </p:nvSpPr>
        <p:spPr>
          <a:xfrm>
            <a:off x="6442364" y="937490"/>
            <a:ext cx="5749636" cy="725055"/>
          </a:xfrm>
        </p:spPr>
        <p:txBody>
          <a:bodyPr>
            <a:normAutofit/>
          </a:bodyPr>
          <a:lstStyle/>
          <a:p>
            <a:pPr marL="0" indent="0">
              <a:buNone/>
            </a:pPr>
            <a:r>
              <a:rPr lang="en-US" dirty="0">
                <a:hlinkClick r:id="rId2"/>
              </a:rPr>
              <a:t>https://www.youtube.com/watch?v=A4TRXFGV8Bg</a:t>
            </a:r>
            <a:endParaRPr lang="en-US" dirty="0"/>
          </a:p>
          <a:p>
            <a:endParaRPr lang="en-US" dirty="0"/>
          </a:p>
        </p:txBody>
      </p:sp>
      <p:pic>
        <p:nvPicPr>
          <p:cNvPr id="1026" name="Picture 2">
            <a:extLst>
              <a:ext uri="{FF2B5EF4-FFF2-40B4-BE49-F238E27FC236}">
                <a16:creationId xmlns="" xmlns:a16="http://schemas.microsoft.com/office/drawing/2014/main" id="{B0193317-B914-4FD1-85D6-B01F7A5CD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66" y="1021465"/>
            <a:ext cx="6341597" cy="574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27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126</TotalTime>
  <Words>189</Words>
  <Application>Microsoft Macintosh PowerPoint</Application>
  <PresentationFormat>Custom</PresentationFormat>
  <Paragraphs>17</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Feathered</vt:lpstr>
      <vt:lpstr>Invertebrates Lab </vt:lpstr>
      <vt:lpstr>Instructions</vt:lpstr>
      <vt:lpstr>Video 1 – Animals—what do they all have in common?</vt:lpstr>
      <vt:lpstr>Video 2 - Hydra</vt:lpstr>
      <vt:lpstr>Video 3 – Planaria</vt:lpstr>
      <vt:lpstr>Video 4 – Crayfish </vt:lpstr>
      <vt:lpstr>Video 5 - Daphnia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Invertebrates</dc:title>
  <dc:creator>Heather Townsend</dc:creator>
  <cp:lastModifiedBy>Bruno Soffientino</cp:lastModifiedBy>
  <cp:revision>11</cp:revision>
  <dcterms:created xsi:type="dcterms:W3CDTF">2020-03-15T23:00:21Z</dcterms:created>
  <dcterms:modified xsi:type="dcterms:W3CDTF">2020-10-26T14:26:26Z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